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2" d="100"/>
          <a:sy n="92" d="100"/>
        </p:scale>
        <p:origin x="64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1ED9088-317A-4E60-B27E-C596D2A15FC4}" type="datetimeFigureOut">
              <a:rPr lang="en-US" smtClean="0"/>
              <a:t>8/9/2016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28FAD-E6FB-4E7F-B2ED-90840AAF88B6}" type="slidenum">
              <a:rPr lang="en-US" smtClean="0"/>
              <a:t>‹#›</a:t>
            </a:fld>
            <a:endParaRPr lang="en-US"/>
          </a:p>
        </p:txBody>
      </p:sp>
    </p:spTree>
    <p:extLst>
      <p:ext uri="{BB962C8B-B14F-4D97-AF65-F5344CB8AC3E}">
        <p14:creationId xmlns:p14="http://schemas.microsoft.com/office/powerpoint/2010/main" val="21834036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ED9088-317A-4E60-B27E-C596D2A15FC4}" type="datetimeFigureOut">
              <a:rPr lang="en-US" smtClean="0"/>
              <a:t>8/9/2016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28FAD-E6FB-4E7F-B2ED-90840AAF88B6}" type="slidenum">
              <a:rPr lang="en-US" smtClean="0"/>
              <a:t>‹#›</a:t>
            </a:fld>
            <a:endParaRPr lang="en-US"/>
          </a:p>
        </p:txBody>
      </p:sp>
    </p:spTree>
    <p:extLst>
      <p:ext uri="{BB962C8B-B14F-4D97-AF65-F5344CB8AC3E}">
        <p14:creationId xmlns:p14="http://schemas.microsoft.com/office/powerpoint/2010/main" val="41897940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ED9088-317A-4E60-B27E-C596D2A15FC4}" type="datetimeFigureOut">
              <a:rPr lang="en-US" smtClean="0"/>
              <a:t>8/9/2016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28FAD-E6FB-4E7F-B2ED-90840AAF88B6}" type="slidenum">
              <a:rPr lang="en-US" smtClean="0"/>
              <a:t>‹#›</a:t>
            </a:fld>
            <a:endParaRPr lang="en-US"/>
          </a:p>
        </p:txBody>
      </p:sp>
    </p:spTree>
    <p:extLst>
      <p:ext uri="{BB962C8B-B14F-4D97-AF65-F5344CB8AC3E}">
        <p14:creationId xmlns:p14="http://schemas.microsoft.com/office/powerpoint/2010/main" val="225874686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1ED9088-317A-4E60-B27E-C596D2A15FC4}" type="datetimeFigureOut">
              <a:rPr lang="en-US" smtClean="0"/>
              <a:t>8/9/2016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28FAD-E6FB-4E7F-B2ED-90840AAF88B6}" type="slidenum">
              <a:rPr lang="en-US" smtClean="0"/>
              <a:t>‹#›</a:t>
            </a:fld>
            <a:endParaRPr lang="en-US"/>
          </a:p>
        </p:txBody>
      </p:sp>
    </p:spTree>
    <p:extLst>
      <p:ext uri="{BB962C8B-B14F-4D97-AF65-F5344CB8AC3E}">
        <p14:creationId xmlns:p14="http://schemas.microsoft.com/office/powerpoint/2010/main" val="388153685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1ED9088-317A-4E60-B27E-C596D2A15FC4}" type="datetimeFigureOut">
              <a:rPr lang="en-US" smtClean="0"/>
              <a:t>8/9/2016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428FAD-E6FB-4E7F-B2ED-90840AAF88B6}" type="slidenum">
              <a:rPr lang="en-US" smtClean="0"/>
              <a:t>‹#›</a:t>
            </a:fld>
            <a:endParaRPr lang="en-US"/>
          </a:p>
        </p:txBody>
      </p:sp>
    </p:spTree>
    <p:extLst>
      <p:ext uri="{BB962C8B-B14F-4D97-AF65-F5344CB8AC3E}">
        <p14:creationId xmlns:p14="http://schemas.microsoft.com/office/powerpoint/2010/main" val="2560195271"/>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1ED9088-317A-4E60-B27E-C596D2A15FC4}" type="datetimeFigureOut">
              <a:rPr lang="en-US" smtClean="0"/>
              <a:t>8/9/2016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28FAD-E6FB-4E7F-B2ED-90840AAF88B6}" type="slidenum">
              <a:rPr lang="en-US" smtClean="0"/>
              <a:t>‹#›</a:t>
            </a:fld>
            <a:endParaRPr lang="en-US"/>
          </a:p>
        </p:txBody>
      </p:sp>
    </p:spTree>
    <p:extLst>
      <p:ext uri="{BB962C8B-B14F-4D97-AF65-F5344CB8AC3E}">
        <p14:creationId xmlns:p14="http://schemas.microsoft.com/office/powerpoint/2010/main" val="3492477838"/>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ED9088-317A-4E60-B27E-C596D2A15FC4}" type="datetimeFigureOut">
              <a:rPr lang="en-US" smtClean="0"/>
              <a:t>8/9/2016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D428FAD-E6FB-4E7F-B2ED-90840AAF88B6}" type="slidenum">
              <a:rPr lang="en-US" smtClean="0"/>
              <a:t>‹#›</a:t>
            </a:fld>
            <a:endParaRPr lang="en-US"/>
          </a:p>
        </p:txBody>
      </p:sp>
    </p:spTree>
    <p:extLst>
      <p:ext uri="{BB962C8B-B14F-4D97-AF65-F5344CB8AC3E}">
        <p14:creationId xmlns:p14="http://schemas.microsoft.com/office/powerpoint/2010/main" val="187247225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1ED9088-317A-4E60-B27E-C596D2A15FC4}" type="datetimeFigureOut">
              <a:rPr lang="en-US" smtClean="0"/>
              <a:t>8/9/2016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D428FAD-E6FB-4E7F-B2ED-90840AAF88B6}" type="slidenum">
              <a:rPr lang="en-US" smtClean="0"/>
              <a:t>‹#›</a:t>
            </a:fld>
            <a:endParaRPr lang="en-US"/>
          </a:p>
        </p:txBody>
      </p:sp>
    </p:spTree>
    <p:extLst>
      <p:ext uri="{BB962C8B-B14F-4D97-AF65-F5344CB8AC3E}">
        <p14:creationId xmlns:p14="http://schemas.microsoft.com/office/powerpoint/2010/main" val="175129887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ED9088-317A-4E60-B27E-C596D2A15FC4}" type="datetimeFigureOut">
              <a:rPr lang="en-US" smtClean="0"/>
              <a:t>8/9/2016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D428FAD-E6FB-4E7F-B2ED-90840AAF88B6}" type="slidenum">
              <a:rPr lang="en-US" smtClean="0"/>
              <a:t>‹#›</a:t>
            </a:fld>
            <a:endParaRPr lang="en-US"/>
          </a:p>
        </p:txBody>
      </p:sp>
    </p:spTree>
    <p:extLst>
      <p:ext uri="{BB962C8B-B14F-4D97-AF65-F5344CB8AC3E}">
        <p14:creationId xmlns:p14="http://schemas.microsoft.com/office/powerpoint/2010/main" val="358105455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ED9088-317A-4E60-B27E-C596D2A15FC4}" type="datetimeFigureOut">
              <a:rPr lang="en-US" smtClean="0"/>
              <a:t>8/9/2016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28FAD-E6FB-4E7F-B2ED-90840AAF88B6}" type="slidenum">
              <a:rPr lang="en-US" smtClean="0"/>
              <a:t>‹#›</a:t>
            </a:fld>
            <a:endParaRPr lang="en-US"/>
          </a:p>
        </p:txBody>
      </p:sp>
    </p:spTree>
    <p:extLst>
      <p:ext uri="{BB962C8B-B14F-4D97-AF65-F5344CB8AC3E}">
        <p14:creationId xmlns:p14="http://schemas.microsoft.com/office/powerpoint/2010/main" val="93374767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1ED9088-317A-4E60-B27E-C596D2A15FC4}" type="datetimeFigureOut">
              <a:rPr lang="en-US" smtClean="0"/>
              <a:t>8/9/2016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D428FAD-E6FB-4E7F-B2ED-90840AAF88B6}" type="slidenum">
              <a:rPr lang="en-US" smtClean="0"/>
              <a:t>‹#›</a:t>
            </a:fld>
            <a:endParaRPr lang="en-US"/>
          </a:p>
        </p:txBody>
      </p:sp>
    </p:spTree>
    <p:extLst>
      <p:ext uri="{BB962C8B-B14F-4D97-AF65-F5344CB8AC3E}">
        <p14:creationId xmlns:p14="http://schemas.microsoft.com/office/powerpoint/2010/main" val="93254019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D9088-317A-4E60-B27E-C596D2A15FC4}" type="datetimeFigureOut">
              <a:rPr lang="en-US" smtClean="0"/>
              <a:t>8/9/2016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428FAD-E6FB-4E7F-B2ED-90840AAF88B6}" type="slidenum">
              <a:rPr lang="en-US" smtClean="0"/>
              <a:t>‹#›</a:t>
            </a:fld>
            <a:endParaRPr lang="en-US"/>
          </a:p>
        </p:txBody>
      </p:sp>
    </p:spTree>
    <p:extLst>
      <p:ext uri="{BB962C8B-B14F-4D97-AF65-F5344CB8AC3E}">
        <p14:creationId xmlns:p14="http://schemas.microsoft.com/office/powerpoint/2010/main" val="2096129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0609" t="16636" r="30912" b="18777"/>
          <a:stretch/>
        </p:blipFill>
        <p:spPr>
          <a:xfrm>
            <a:off x="1499937" y="0"/>
            <a:ext cx="6144126" cy="6858000"/>
          </a:xfrm>
          <a:prstGeom prst="rect">
            <a:avLst/>
          </a:prstGeom>
        </p:spPr>
      </p:pic>
      <p:sp>
        <p:nvSpPr>
          <p:cNvPr id="5" name="TextBox 4"/>
          <p:cNvSpPr txBox="1"/>
          <p:nvPr/>
        </p:nvSpPr>
        <p:spPr>
          <a:xfrm>
            <a:off x="0" y="5903893"/>
            <a:ext cx="9144000" cy="954107"/>
          </a:xfrm>
          <a:prstGeom prst="rect">
            <a:avLst/>
          </a:prstGeom>
          <a:solidFill>
            <a:schemeClr val="bg2">
              <a:lumMod val="50000"/>
            </a:schemeClr>
          </a:solidFill>
        </p:spPr>
        <p:txBody>
          <a:bodyPr wrap="square" rtlCol="0">
            <a:spAutoFit/>
          </a:bodyPr>
          <a:lstStyle/>
          <a:p>
            <a:pPr algn="ctr"/>
            <a:r>
              <a:rPr lang="en-US" sz="2800" dirty="0" smtClean="0">
                <a:solidFill>
                  <a:schemeClr val="bg1"/>
                </a:solidFill>
              </a:rPr>
              <a:t>Image of </a:t>
            </a:r>
            <a:r>
              <a:rPr lang="en-US" sz="2800" dirty="0" smtClean="0">
                <a:solidFill>
                  <a:srgbClr val="FFFF00"/>
                </a:solidFill>
              </a:rPr>
              <a:t>Paul</a:t>
            </a:r>
            <a:r>
              <a:rPr lang="en-US" sz="2800" dirty="0" smtClean="0">
                <a:solidFill>
                  <a:schemeClr val="bg1"/>
                </a:solidFill>
              </a:rPr>
              <a:t> at the Baptistery of St. Lydia Chapel in </a:t>
            </a:r>
            <a:r>
              <a:rPr lang="en-US" sz="2800" dirty="0" smtClean="0">
                <a:solidFill>
                  <a:srgbClr val="FFFF00"/>
                </a:solidFill>
              </a:rPr>
              <a:t>Philippi</a:t>
            </a:r>
            <a:r>
              <a:rPr lang="en-US" sz="2800" dirty="0" smtClean="0">
                <a:solidFill>
                  <a:schemeClr val="bg1"/>
                </a:solidFill>
              </a:rPr>
              <a:t>  ©2012 Todd Bolen / BiblePlaces.com</a:t>
            </a:r>
            <a:endParaRPr lang="en-US" sz="2800" dirty="0">
              <a:solidFill>
                <a:schemeClr val="bg1"/>
              </a:solidFill>
            </a:endParaRPr>
          </a:p>
        </p:txBody>
      </p:sp>
    </p:spTree>
    <p:extLst>
      <p:ext uri="{BB962C8B-B14F-4D97-AF65-F5344CB8AC3E}">
        <p14:creationId xmlns:p14="http://schemas.microsoft.com/office/powerpoint/2010/main" val="18171663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6338" t="16636" r="36174" b="18777"/>
          <a:stretch/>
        </p:blipFill>
        <p:spPr>
          <a:xfrm>
            <a:off x="0" y="0"/>
            <a:ext cx="4389120" cy="6858000"/>
          </a:xfrm>
          <a:prstGeom prst="rect">
            <a:avLst/>
          </a:prstGeom>
        </p:spPr>
      </p:pic>
      <p:sp>
        <p:nvSpPr>
          <p:cNvPr id="5" name="TextBox 4"/>
          <p:cNvSpPr txBox="1"/>
          <p:nvPr/>
        </p:nvSpPr>
        <p:spPr>
          <a:xfrm>
            <a:off x="3889612" y="2811438"/>
            <a:ext cx="5254388" cy="1569660"/>
          </a:xfrm>
          <a:prstGeom prst="rect">
            <a:avLst/>
          </a:prstGeom>
          <a:solidFill>
            <a:schemeClr val="bg2">
              <a:lumMod val="50000"/>
            </a:schemeClr>
          </a:solidFill>
        </p:spPr>
        <p:txBody>
          <a:bodyPr wrap="square" rtlCol="0">
            <a:spAutoFit/>
          </a:bodyPr>
          <a:lstStyle/>
          <a:p>
            <a:pPr algn="ctr"/>
            <a:r>
              <a:rPr lang="en-US" sz="3200" dirty="0" smtClean="0">
                <a:solidFill>
                  <a:schemeClr val="bg1"/>
                </a:solidFill>
              </a:rPr>
              <a:t>Bottom line, human reasoning vs. </a:t>
            </a:r>
          </a:p>
          <a:p>
            <a:pPr algn="ctr"/>
            <a:r>
              <a:rPr lang="en-US" sz="3200" dirty="0" smtClean="0">
                <a:solidFill>
                  <a:schemeClr val="bg1"/>
                </a:solidFill>
              </a:rPr>
              <a:t>Top line, divine revelation</a:t>
            </a:r>
            <a:endParaRPr lang="en-US" sz="3000" dirty="0" smtClean="0">
              <a:solidFill>
                <a:schemeClr val="bg1"/>
              </a:solidFill>
            </a:endParaRPr>
          </a:p>
        </p:txBody>
      </p:sp>
    </p:spTree>
    <p:extLst>
      <p:ext uri="{BB962C8B-B14F-4D97-AF65-F5344CB8AC3E}">
        <p14:creationId xmlns:p14="http://schemas.microsoft.com/office/powerpoint/2010/main" val="199639282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3999" cy="5016758"/>
          </a:xfrm>
          <a:prstGeom prst="rect">
            <a:avLst/>
          </a:prstGeom>
          <a:noFill/>
        </p:spPr>
        <p:txBody>
          <a:bodyPr wrap="square" rtlCol="0">
            <a:spAutoFit/>
          </a:bodyPr>
          <a:lstStyle/>
          <a:p>
            <a:r>
              <a:rPr lang="en-US" sz="3200" dirty="0" smtClean="0">
                <a:solidFill>
                  <a:schemeClr val="bg1"/>
                </a:solidFill>
              </a:rPr>
              <a:t>Philippians 1.12-14 NET:  I want you to know, </a:t>
            </a:r>
          </a:p>
          <a:p>
            <a:r>
              <a:rPr lang="en-US" sz="3200" dirty="0" smtClean="0">
                <a:solidFill>
                  <a:schemeClr val="bg1"/>
                </a:solidFill>
              </a:rPr>
              <a:t>brothers and sisters, that my situation has actually turned out to advance the gospel:  The whole imperial guard and everyone else knows that I am in prison for the sake of Christ, and </a:t>
            </a:r>
            <a:r>
              <a:rPr lang="en-US" sz="3200" b="1" dirty="0" smtClean="0">
                <a:solidFill>
                  <a:srgbClr val="FFFF00"/>
                </a:solidFill>
              </a:rPr>
              <a:t>most of the brothers and sisters, having confidence in the Lord because of my imprisonment, now more than ever dare to speak the word fearlessly</a:t>
            </a:r>
            <a:r>
              <a:rPr lang="en-US" sz="3200" dirty="0" smtClean="0">
                <a:solidFill>
                  <a:schemeClr val="bg1"/>
                </a:solidFill>
              </a:rPr>
              <a:t>.</a:t>
            </a:r>
          </a:p>
          <a:p>
            <a:endParaRPr lang="en-US" sz="3200" dirty="0" smtClean="0">
              <a:solidFill>
                <a:schemeClr val="bg1"/>
              </a:solidFill>
            </a:endParaRPr>
          </a:p>
          <a:p>
            <a:r>
              <a:rPr lang="en-US" sz="3200" b="1" dirty="0" smtClean="0">
                <a:solidFill>
                  <a:srgbClr val="FFFF00"/>
                </a:solidFill>
              </a:rPr>
              <a:t>the word = the gospel of Christ</a:t>
            </a:r>
          </a:p>
        </p:txBody>
      </p:sp>
      <p:sp>
        <p:nvSpPr>
          <p:cNvPr id="3" name="Oval 2"/>
          <p:cNvSpPr/>
          <p:nvPr/>
        </p:nvSpPr>
        <p:spPr>
          <a:xfrm>
            <a:off x="0" y="3359623"/>
            <a:ext cx="1733266" cy="721057"/>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3751118" y="924687"/>
            <a:ext cx="2072702" cy="721057"/>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8609286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3999" cy="6001643"/>
          </a:xfrm>
          <a:prstGeom prst="rect">
            <a:avLst/>
          </a:prstGeom>
          <a:noFill/>
        </p:spPr>
        <p:txBody>
          <a:bodyPr wrap="square" rtlCol="0">
            <a:spAutoFit/>
          </a:bodyPr>
          <a:lstStyle/>
          <a:p>
            <a:r>
              <a:rPr lang="en-US" sz="3200" dirty="0" smtClean="0">
                <a:solidFill>
                  <a:schemeClr val="bg1"/>
                </a:solidFill>
              </a:rPr>
              <a:t>Philippians 1.12-14 NET:  I want you to know, </a:t>
            </a:r>
          </a:p>
          <a:p>
            <a:r>
              <a:rPr lang="en-US" sz="3200" dirty="0" smtClean="0">
                <a:solidFill>
                  <a:schemeClr val="bg1"/>
                </a:solidFill>
              </a:rPr>
              <a:t>brothers and sisters, that my situation has actually turned out to advance the gospel:  The whole imperial guard and everyone else knows that I am in prison for the sake of Christ, and </a:t>
            </a:r>
            <a:r>
              <a:rPr lang="en-US" sz="3200" b="1" dirty="0" smtClean="0">
                <a:solidFill>
                  <a:srgbClr val="FFFF00"/>
                </a:solidFill>
              </a:rPr>
              <a:t>most of the brothers and sisters, having confidence in the Lord because of my imprisonment, now more than ever dare to speak the word fearlessly</a:t>
            </a:r>
            <a:r>
              <a:rPr lang="en-US" sz="3200" dirty="0" smtClean="0">
                <a:solidFill>
                  <a:schemeClr val="bg1"/>
                </a:solidFill>
              </a:rPr>
              <a:t>.</a:t>
            </a:r>
          </a:p>
          <a:p>
            <a:endParaRPr lang="en-US" sz="3200" dirty="0">
              <a:solidFill>
                <a:schemeClr val="bg1"/>
              </a:solidFill>
            </a:endParaRPr>
          </a:p>
          <a:p>
            <a:pPr algn="r"/>
            <a:r>
              <a:rPr lang="el-GR" sz="3200" b="1" dirty="0" smtClean="0">
                <a:solidFill>
                  <a:srgbClr val="FFFF00"/>
                </a:solidFill>
                <a:latin typeface="Times New Roman" panose="02020603050405020304" pitchFamily="18" charset="0"/>
                <a:cs typeface="Times New Roman" panose="02020603050405020304" pitchFamily="18" charset="0"/>
              </a:rPr>
              <a:t>τολμάω</a:t>
            </a:r>
            <a:r>
              <a:rPr lang="en-US" sz="3200" b="1" dirty="0" smtClean="0">
                <a:solidFill>
                  <a:srgbClr val="FFFF00"/>
                </a:solidFill>
              </a:rPr>
              <a:t> = dare; </a:t>
            </a:r>
          </a:p>
          <a:p>
            <a:pPr algn="r"/>
            <a:r>
              <a:rPr lang="en-US" sz="3200" b="1" i="1" dirty="0" smtClean="0">
                <a:solidFill>
                  <a:srgbClr val="FFFF00"/>
                </a:solidFill>
              </a:rPr>
              <a:t>to </a:t>
            </a:r>
            <a:r>
              <a:rPr lang="en-US" sz="3200" b="1" i="1" dirty="0">
                <a:solidFill>
                  <a:srgbClr val="FFFF00"/>
                </a:solidFill>
              </a:rPr>
              <a:t>show boldness or resolution </a:t>
            </a:r>
            <a:endParaRPr lang="en-US" sz="3200" b="1" i="1" dirty="0" smtClean="0">
              <a:solidFill>
                <a:srgbClr val="FFFF00"/>
              </a:solidFill>
            </a:endParaRPr>
          </a:p>
          <a:p>
            <a:pPr algn="r"/>
            <a:r>
              <a:rPr lang="en-US" sz="3200" b="1" i="1" dirty="0" smtClean="0">
                <a:solidFill>
                  <a:srgbClr val="FFFF00"/>
                </a:solidFill>
              </a:rPr>
              <a:t>in </a:t>
            </a:r>
            <a:r>
              <a:rPr lang="en-US" sz="3200" b="1" i="1" dirty="0">
                <a:solidFill>
                  <a:srgbClr val="FFFF00"/>
                </a:solidFill>
              </a:rPr>
              <a:t>the face of danger, opposition, or a problem</a:t>
            </a:r>
            <a:endParaRPr lang="en-US" sz="3200" b="1" i="1" dirty="0" smtClean="0">
              <a:solidFill>
                <a:srgbClr val="FFFF00"/>
              </a:solidFill>
            </a:endParaRPr>
          </a:p>
        </p:txBody>
      </p:sp>
      <p:sp>
        <p:nvSpPr>
          <p:cNvPr id="3" name="Oval 2"/>
          <p:cNvSpPr/>
          <p:nvPr/>
        </p:nvSpPr>
        <p:spPr>
          <a:xfrm>
            <a:off x="6127845" y="2854656"/>
            <a:ext cx="914400" cy="721057"/>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487777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001643"/>
          </a:xfrm>
          <a:prstGeom prst="rect">
            <a:avLst/>
          </a:prstGeom>
          <a:noFill/>
        </p:spPr>
        <p:txBody>
          <a:bodyPr wrap="square" rtlCol="0">
            <a:spAutoFit/>
          </a:bodyPr>
          <a:lstStyle/>
          <a:p>
            <a:r>
              <a:rPr lang="en-US" sz="3200" dirty="0">
                <a:solidFill>
                  <a:schemeClr val="bg1"/>
                </a:solidFill>
              </a:rPr>
              <a:t>Philippians 1.14-18a NET:  … most of the brothers and sisters, having confidence in the Lord because of my imprisonment, now more than ever dare to speak the word fearlessly.  Some, to be sure, are preaching Christ from envy and rivalry, but others from goodwill.  The latter do so from love because they know that I am placed here for the defense of the gospel.  The former proclaim Christ from selfish ambition, not sincerely, because they think they can cause trouble for me in my imprisonment.  What is the result? Only that in every way, whether in pretense or in truth, Christ is being proclaimed, and in this I rejoice.</a:t>
            </a:r>
          </a:p>
        </p:txBody>
      </p:sp>
    </p:spTree>
    <p:extLst>
      <p:ext uri="{BB962C8B-B14F-4D97-AF65-F5344CB8AC3E}">
        <p14:creationId xmlns:p14="http://schemas.microsoft.com/office/powerpoint/2010/main" val="39927179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4524315"/>
          </a:xfrm>
          <a:prstGeom prst="rect">
            <a:avLst/>
          </a:prstGeom>
          <a:noFill/>
        </p:spPr>
        <p:txBody>
          <a:bodyPr wrap="square" rtlCol="0">
            <a:spAutoFit/>
          </a:bodyPr>
          <a:lstStyle/>
          <a:p>
            <a:r>
              <a:rPr lang="en-US" sz="3200" dirty="0">
                <a:solidFill>
                  <a:schemeClr val="bg1"/>
                </a:solidFill>
              </a:rPr>
              <a:t>Philippians 1.14-18a NET:  … most of the brothers and sisters, having confidence in the Lord because of my imprisonment, now more than ever dare to speak the word fearlessly.  Some, to be sure, are preaching Christ from envy and rivalry, but others from goodwill.  The latter do so from love because they know that I am </a:t>
            </a:r>
            <a:r>
              <a:rPr lang="en-US" sz="3200" b="1" dirty="0">
                <a:solidFill>
                  <a:srgbClr val="FFFF00"/>
                </a:solidFill>
              </a:rPr>
              <a:t>placed</a:t>
            </a:r>
            <a:r>
              <a:rPr lang="en-US" sz="3200" dirty="0">
                <a:solidFill>
                  <a:srgbClr val="FFFF00"/>
                </a:solidFill>
              </a:rPr>
              <a:t> </a:t>
            </a:r>
            <a:r>
              <a:rPr lang="en-US" sz="3200" dirty="0">
                <a:solidFill>
                  <a:schemeClr val="bg1"/>
                </a:solidFill>
              </a:rPr>
              <a:t>here for the defense of the </a:t>
            </a:r>
            <a:r>
              <a:rPr lang="en-US" sz="3200" dirty="0" smtClean="0">
                <a:solidFill>
                  <a:schemeClr val="bg1"/>
                </a:solidFill>
              </a:rPr>
              <a:t>gospel…</a:t>
            </a:r>
          </a:p>
          <a:p>
            <a:endParaRPr lang="en-US" sz="3200" dirty="0">
              <a:solidFill>
                <a:schemeClr val="bg1"/>
              </a:solidFill>
            </a:endParaRPr>
          </a:p>
          <a:p>
            <a:r>
              <a:rPr lang="el-GR" sz="3200" b="1" dirty="0">
                <a:solidFill>
                  <a:srgbClr val="FFFF00"/>
                </a:solidFill>
                <a:latin typeface="Times New Roman" panose="02020603050405020304" pitchFamily="18" charset="0"/>
                <a:cs typeface="Times New Roman" panose="02020603050405020304" pitchFamily="18" charset="0"/>
              </a:rPr>
              <a:t>κεῖμαι</a:t>
            </a:r>
            <a:r>
              <a:rPr lang="el-GR" sz="3200" b="1" dirty="0">
                <a:solidFill>
                  <a:srgbClr val="FFFF00"/>
                </a:solidFill>
              </a:rPr>
              <a:t> </a:t>
            </a:r>
            <a:r>
              <a:rPr lang="en-US" sz="3200" b="1" dirty="0" smtClean="0">
                <a:solidFill>
                  <a:srgbClr val="FFFF00"/>
                </a:solidFill>
              </a:rPr>
              <a:t>= “set” or “appointed” in this context</a:t>
            </a:r>
            <a:endParaRPr lang="en-US" sz="3200" b="1" dirty="0">
              <a:solidFill>
                <a:srgbClr val="FFFF00"/>
              </a:solidFill>
            </a:endParaRPr>
          </a:p>
        </p:txBody>
      </p:sp>
      <p:sp>
        <p:nvSpPr>
          <p:cNvPr id="3" name="Oval 2"/>
          <p:cNvSpPr/>
          <p:nvPr/>
        </p:nvSpPr>
        <p:spPr>
          <a:xfrm>
            <a:off x="614149" y="2920621"/>
            <a:ext cx="1282890" cy="641444"/>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185976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001643"/>
          </a:xfrm>
          <a:prstGeom prst="rect">
            <a:avLst/>
          </a:prstGeom>
          <a:noFill/>
        </p:spPr>
        <p:txBody>
          <a:bodyPr wrap="square" rtlCol="0">
            <a:spAutoFit/>
          </a:bodyPr>
          <a:lstStyle/>
          <a:p>
            <a:r>
              <a:rPr lang="en-US" sz="3200" dirty="0">
                <a:solidFill>
                  <a:schemeClr val="bg1"/>
                </a:solidFill>
              </a:rPr>
              <a:t>Philippians 1.14-18a NET:  … most of the brothers and sisters, having confidence in the Lord because of my imprisonment, now more than ever dare to </a:t>
            </a:r>
            <a:r>
              <a:rPr lang="en-US" sz="3200" b="1" u="sng" dirty="0">
                <a:solidFill>
                  <a:srgbClr val="FFFF00"/>
                </a:solidFill>
              </a:rPr>
              <a:t>speak the word</a:t>
            </a:r>
            <a:r>
              <a:rPr lang="en-US" sz="3200" dirty="0">
                <a:solidFill>
                  <a:schemeClr val="bg1"/>
                </a:solidFill>
              </a:rPr>
              <a:t> fearlessly.  Some, to be sure, are </a:t>
            </a:r>
            <a:r>
              <a:rPr lang="en-US" sz="3200" b="1" u="sng" dirty="0">
                <a:solidFill>
                  <a:srgbClr val="FFFF00"/>
                </a:solidFill>
              </a:rPr>
              <a:t>preaching Christ</a:t>
            </a:r>
            <a:r>
              <a:rPr lang="en-US" sz="3200" dirty="0">
                <a:solidFill>
                  <a:schemeClr val="bg1"/>
                </a:solidFill>
              </a:rPr>
              <a:t> from envy and rivalry, but others from goodwill.  The latter do so from love because they know that I am placed here for the defense of the gospel.  The former proclaim Christ from selfish ambition, not sincerely, because they think they can cause trouble for me in my imprisonment.  What is the result? Only that in every way, whether in pretense or in truth, Christ is being proclaimed, and in this I rejoice.</a:t>
            </a:r>
          </a:p>
        </p:txBody>
      </p:sp>
    </p:spTree>
    <p:extLst>
      <p:ext uri="{BB962C8B-B14F-4D97-AF65-F5344CB8AC3E}">
        <p14:creationId xmlns:p14="http://schemas.microsoft.com/office/powerpoint/2010/main" val="34718791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494085"/>
          </a:xfrm>
          <a:prstGeom prst="rect">
            <a:avLst/>
          </a:prstGeom>
          <a:noFill/>
        </p:spPr>
        <p:txBody>
          <a:bodyPr wrap="square" rtlCol="0">
            <a:spAutoFit/>
          </a:bodyPr>
          <a:lstStyle/>
          <a:p>
            <a:r>
              <a:rPr lang="en-US" sz="3200" dirty="0">
                <a:solidFill>
                  <a:schemeClr val="bg1"/>
                </a:solidFill>
              </a:rPr>
              <a:t>Philippians 1.14-18a NET:  … most of the brothers and sisters, having confidence in the Lord because of my imprisonment, now more than ever dare to speak the word fearlessly.  Some, to be sure, are preaching Christ from envy and rivalry, but </a:t>
            </a:r>
            <a:r>
              <a:rPr lang="en-US" sz="3200" b="1" dirty="0">
                <a:solidFill>
                  <a:srgbClr val="FFFF00"/>
                </a:solidFill>
              </a:rPr>
              <a:t>others from goodwill</a:t>
            </a:r>
            <a:r>
              <a:rPr lang="en-US" sz="3200" dirty="0">
                <a:solidFill>
                  <a:schemeClr val="bg1"/>
                </a:solidFill>
              </a:rPr>
              <a:t>.  </a:t>
            </a:r>
            <a:r>
              <a:rPr lang="en-US" sz="3200" b="1" dirty="0">
                <a:solidFill>
                  <a:srgbClr val="FFFF00"/>
                </a:solidFill>
              </a:rPr>
              <a:t>The latter do so from love because they </a:t>
            </a:r>
            <a:r>
              <a:rPr lang="en-US" sz="3200" b="1" u="sng" dirty="0">
                <a:solidFill>
                  <a:srgbClr val="FFFF00"/>
                </a:solidFill>
              </a:rPr>
              <a:t>know</a:t>
            </a:r>
            <a:r>
              <a:rPr lang="en-US" sz="3200" b="1" dirty="0">
                <a:solidFill>
                  <a:srgbClr val="FFFF00"/>
                </a:solidFill>
              </a:rPr>
              <a:t> that I am placed here for the defense of the gospel</a:t>
            </a:r>
            <a:r>
              <a:rPr lang="en-US" sz="3200" dirty="0">
                <a:solidFill>
                  <a:schemeClr val="bg1"/>
                </a:solidFill>
              </a:rPr>
              <a:t>.  The former proclaim Christ from selfish ambition, not sincerely, because they think they can cause trouble for me in my imprisonment.  What is the result? Only that in every way, whether in pretense or in truth, Christ is being proclaimed, and in this I rejoice.</a:t>
            </a:r>
          </a:p>
        </p:txBody>
      </p:sp>
    </p:spTree>
    <p:extLst>
      <p:ext uri="{BB962C8B-B14F-4D97-AF65-F5344CB8AC3E}">
        <p14:creationId xmlns:p14="http://schemas.microsoft.com/office/powerpoint/2010/main" val="4255940816"/>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001643"/>
          </a:xfrm>
          <a:prstGeom prst="rect">
            <a:avLst/>
          </a:prstGeom>
          <a:noFill/>
        </p:spPr>
        <p:txBody>
          <a:bodyPr wrap="square" rtlCol="0">
            <a:spAutoFit/>
          </a:bodyPr>
          <a:lstStyle/>
          <a:p>
            <a:r>
              <a:rPr lang="en-US" sz="3200" dirty="0">
                <a:solidFill>
                  <a:schemeClr val="bg1"/>
                </a:solidFill>
              </a:rPr>
              <a:t>Philippians 1.14-18a NET:  … most of the brothers and sisters, having confidence in the Lord because of my imprisonment, now more than ever dare to speak the word fearlessly.  </a:t>
            </a:r>
            <a:r>
              <a:rPr lang="en-US" sz="3200" b="1" dirty="0">
                <a:solidFill>
                  <a:srgbClr val="FFFF00"/>
                </a:solidFill>
              </a:rPr>
              <a:t>Some, to be sure, are preaching Christ from envy and rivalry</a:t>
            </a:r>
            <a:r>
              <a:rPr lang="en-US" sz="3200" dirty="0">
                <a:solidFill>
                  <a:schemeClr val="bg1"/>
                </a:solidFill>
              </a:rPr>
              <a:t>, but others from goodwill.  The latter do so from love because they know that I am placed here for the defense of the gospel.  </a:t>
            </a:r>
            <a:r>
              <a:rPr lang="en-US" sz="3200" b="1" dirty="0">
                <a:solidFill>
                  <a:srgbClr val="FFFF00"/>
                </a:solidFill>
              </a:rPr>
              <a:t>The former proclaim Christ from selfish ambition, not sincerely, because they </a:t>
            </a:r>
            <a:r>
              <a:rPr lang="en-US" sz="3200" b="1" u="sng" dirty="0">
                <a:solidFill>
                  <a:srgbClr val="FFFF00"/>
                </a:solidFill>
              </a:rPr>
              <a:t>think</a:t>
            </a:r>
            <a:r>
              <a:rPr lang="en-US" sz="3200" b="1" dirty="0">
                <a:solidFill>
                  <a:srgbClr val="FFFF00"/>
                </a:solidFill>
              </a:rPr>
              <a:t> they can cause trouble for me in my imprisonment</a:t>
            </a:r>
            <a:r>
              <a:rPr lang="en-US" sz="3200" dirty="0" smtClean="0">
                <a:solidFill>
                  <a:schemeClr val="bg1"/>
                </a:solidFill>
              </a:rPr>
              <a:t>...	</a:t>
            </a:r>
          </a:p>
          <a:p>
            <a:endParaRPr lang="en-US" sz="3200" b="1" dirty="0">
              <a:solidFill>
                <a:schemeClr val="bg1"/>
              </a:solidFill>
              <a:latin typeface="Times New Roman" panose="02020603050405020304" pitchFamily="18" charset="0"/>
              <a:cs typeface="Times New Roman" panose="02020603050405020304" pitchFamily="18" charset="0"/>
            </a:endParaRPr>
          </a:p>
          <a:p>
            <a:pPr algn="r"/>
            <a:r>
              <a:rPr lang="el-GR" sz="3200" b="1" dirty="0" smtClean="0">
                <a:solidFill>
                  <a:srgbClr val="FFFF00"/>
                </a:solidFill>
                <a:latin typeface="Times New Roman" panose="02020603050405020304" pitchFamily="18" charset="0"/>
                <a:cs typeface="Times New Roman" panose="02020603050405020304" pitchFamily="18" charset="0"/>
              </a:rPr>
              <a:t>οἴομαι</a:t>
            </a:r>
            <a:r>
              <a:rPr lang="el-GR" sz="3200" b="1" dirty="0" smtClean="0">
                <a:solidFill>
                  <a:srgbClr val="FFFF00"/>
                </a:solidFill>
              </a:rPr>
              <a:t> </a:t>
            </a:r>
            <a:r>
              <a:rPr lang="en-US" sz="3200" b="1" dirty="0" smtClean="0">
                <a:solidFill>
                  <a:srgbClr val="FFFF00"/>
                </a:solidFill>
              </a:rPr>
              <a:t>= think, </a:t>
            </a:r>
            <a:r>
              <a:rPr lang="en-US" sz="3200" b="1" u="sng" dirty="0" smtClean="0">
                <a:solidFill>
                  <a:srgbClr val="FFFF00"/>
                </a:solidFill>
              </a:rPr>
              <a:t>suppose</a:t>
            </a:r>
            <a:r>
              <a:rPr lang="en-US" sz="3200" b="1" dirty="0" smtClean="0">
                <a:solidFill>
                  <a:srgbClr val="FFFF00"/>
                </a:solidFill>
              </a:rPr>
              <a:t>, expect</a:t>
            </a:r>
            <a:endParaRPr lang="en-US" sz="3200" dirty="0">
              <a:solidFill>
                <a:srgbClr val="FFFF00"/>
              </a:solidFill>
            </a:endParaRPr>
          </a:p>
        </p:txBody>
      </p:sp>
      <p:sp>
        <p:nvSpPr>
          <p:cNvPr id="3" name="Oval 2"/>
          <p:cNvSpPr/>
          <p:nvPr/>
        </p:nvSpPr>
        <p:spPr>
          <a:xfrm>
            <a:off x="6373504" y="3903260"/>
            <a:ext cx="1009935" cy="641444"/>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923039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4000" cy="6924973"/>
          </a:xfrm>
          <a:prstGeom prst="rect">
            <a:avLst/>
          </a:prstGeom>
          <a:noFill/>
        </p:spPr>
        <p:txBody>
          <a:bodyPr wrap="square" rtlCol="0">
            <a:spAutoFit/>
          </a:bodyPr>
          <a:lstStyle/>
          <a:p>
            <a:r>
              <a:rPr lang="en-US" sz="3200" dirty="0">
                <a:solidFill>
                  <a:schemeClr val="bg1"/>
                </a:solidFill>
              </a:rPr>
              <a:t>Philippians 1.14-18a NET:  … most of the brothers and sisters, having confidence in the Lord because of my imprisonment, now more than ever dare to speak the word fearlessly.  Some, to be sure, are preaching Christ from envy and rivalry, but others from goodwill.  The latter do so from love because they know that I am placed here for the defense of the gospel.  The former proclaim Christ from selfish ambition, not sincerely, because they think they can cause trouble for me in my imprisonment.  </a:t>
            </a:r>
            <a:r>
              <a:rPr lang="en-US" sz="3200" b="1" dirty="0">
                <a:solidFill>
                  <a:srgbClr val="FFFF00"/>
                </a:solidFill>
              </a:rPr>
              <a:t>What is the result? Only that in every way, whether in pretense or in truth, Christ is being proclaimed, and in this I rejoice</a:t>
            </a:r>
            <a:r>
              <a:rPr lang="en-US" sz="3200" dirty="0" smtClean="0">
                <a:solidFill>
                  <a:schemeClr val="bg1"/>
                </a:solidFill>
              </a:rPr>
              <a:t>.</a:t>
            </a:r>
          </a:p>
          <a:p>
            <a:endParaRPr lang="en-US" sz="2800" dirty="0">
              <a:solidFill>
                <a:schemeClr val="bg1"/>
              </a:solidFill>
            </a:endParaRPr>
          </a:p>
          <a:p>
            <a:pPr algn="r"/>
            <a:r>
              <a:rPr lang="el-GR" sz="3200" b="1" dirty="0" smtClean="0">
                <a:solidFill>
                  <a:srgbClr val="FFFF00"/>
                </a:solidFill>
                <a:latin typeface="Times New Roman" panose="02020603050405020304" pitchFamily="18" charset="0"/>
                <a:cs typeface="Times New Roman" panose="02020603050405020304" pitchFamily="18" charset="0"/>
              </a:rPr>
              <a:t>Τί </a:t>
            </a:r>
            <a:r>
              <a:rPr lang="el-GR" sz="3200" b="1" dirty="0">
                <a:solidFill>
                  <a:srgbClr val="FFFF00"/>
                </a:solidFill>
                <a:latin typeface="Times New Roman" panose="02020603050405020304" pitchFamily="18" charset="0"/>
                <a:cs typeface="Times New Roman" panose="02020603050405020304" pitchFamily="18" charset="0"/>
              </a:rPr>
              <a:t>γάρ</a:t>
            </a:r>
            <a:r>
              <a:rPr lang="el-GR" sz="3200" b="1" dirty="0" smtClean="0">
                <a:solidFill>
                  <a:srgbClr val="FFFF00"/>
                </a:solidFill>
                <a:latin typeface="Times New Roman" panose="02020603050405020304" pitchFamily="18" charset="0"/>
                <a:cs typeface="Times New Roman" panose="02020603050405020304" pitchFamily="18" charset="0"/>
              </a:rPr>
              <a:t>;</a:t>
            </a:r>
            <a:r>
              <a:rPr lang="en-US" sz="3200" b="1" dirty="0" smtClean="0">
                <a:solidFill>
                  <a:srgbClr val="FFFF00"/>
                </a:solidFill>
                <a:latin typeface="Times New Roman" panose="02020603050405020304" pitchFamily="18" charset="0"/>
                <a:cs typeface="Times New Roman" panose="02020603050405020304" pitchFamily="18" charset="0"/>
              </a:rPr>
              <a:t> </a:t>
            </a:r>
            <a:r>
              <a:rPr lang="en-US" sz="3200" b="1" dirty="0" smtClean="0">
                <a:solidFill>
                  <a:srgbClr val="FFFF00"/>
                </a:solidFill>
              </a:rPr>
              <a:t>= What does it matter?</a:t>
            </a:r>
            <a:r>
              <a:rPr lang="el-GR" sz="3200" b="1" dirty="0" smtClean="0">
                <a:solidFill>
                  <a:srgbClr val="FFFF00"/>
                </a:solidFill>
              </a:rPr>
              <a:t> </a:t>
            </a:r>
            <a:endParaRPr lang="en-US" sz="3200" b="1" dirty="0">
              <a:solidFill>
                <a:srgbClr val="FFFF00"/>
              </a:solidFill>
            </a:endParaRPr>
          </a:p>
        </p:txBody>
      </p:sp>
      <p:sp>
        <p:nvSpPr>
          <p:cNvPr id="4" name="Oval 3"/>
          <p:cNvSpPr/>
          <p:nvPr/>
        </p:nvSpPr>
        <p:spPr>
          <a:xfrm>
            <a:off x="4763068" y="4353636"/>
            <a:ext cx="3384645" cy="66874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6559937"/>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0609" t="16636" r="30912" b="18777"/>
          <a:stretch/>
        </p:blipFill>
        <p:spPr>
          <a:xfrm>
            <a:off x="1499937" y="584775"/>
            <a:ext cx="6144126" cy="6858000"/>
          </a:xfrm>
          <a:prstGeom prst="rect">
            <a:avLst/>
          </a:prstGeom>
        </p:spPr>
      </p:pic>
      <p:sp>
        <p:nvSpPr>
          <p:cNvPr id="5" name="TextBox 4"/>
          <p:cNvSpPr txBox="1"/>
          <p:nvPr/>
        </p:nvSpPr>
        <p:spPr>
          <a:xfrm>
            <a:off x="0" y="5903893"/>
            <a:ext cx="9144000" cy="954107"/>
          </a:xfrm>
          <a:prstGeom prst="rect">
            <a:avLst/>
          </a:prstGeom>
          <a:solidFill>
            <a:schemeClr val="bg2">
              <a:lumMod val="50000"/>
            </a:schemeClr>
          </a:solidFill>
        </p:spPr>
        <p:txBody>
          <a:bodyPr wrap="square" rtlCol="0">
            <a:spAutoFit/>
          </a:bodyPr>
          <a:lstStyle/>
          <a:p>
            <a:pPr algn="ctr"/>
            <a:r>
              <a:rPr lang="en-US" sz="2800" dirty="0" smtClean="0">
                <a:solidFill>
                  <a:schemeClr val="bg1"/>
                </a:solidFill>
              </a:rPr>
              <a:t>Image of Paul at the Baptistery of St. Lydia Chapel in Philippi  ©2012 Todd Bolen / BiblePlaces.com</a:t>
            </a:r>
            <a:endParaRPr lang="en-US" sz="2800" dirty="0">
              <a:solidFill>
                <a:schemeClr val="bg1"/>
              </a:solidFill>
            </a:endParaRPr>
          </a:p>
        </p:txBody>
      </p:sp>
      <p:sp>
        <p:nvSpPr>
          <p:cNvPr id="6" name="TextBox 5"/>
          <p:cNvSpPr txBox="1"/>
          <p:nvPr/>
        </p:nvSpPr>
        <p:spPr>
          <a:xfrm>
            <a:off x="0" y="0"/>
            <a:ext cx="9144000" cy="584775"/>
          </a:xfrm>
          <a:prstGeom prst="rect">
            <a:avLst/>
          </a:prstGeom>
          <a:solidFill>
            <a:schemeClr val="bg2">
              <a:lumMod val="50000"/>
            </a:schemeClr>
          </a:solidFill>
        </p:spPr>
        <p:txBody>
          <a:bodyPr wrap="square" rtlCol="0">
            <a:spAutoFit/>
          </a:bodyPr>
          <a:lstStyle/>
          <a:p>
            <a:pPr algn="ctr"/>
            <a:r>
              <a:rPr lang="en-US" sz="3200" b="1" dirty="0" smtClean="0">
                <a:solidFill>
                  <a:schemeClr val="bg1"/>
                </a:solidFill>
              </a:rPr>
              <a:t>Philippians 1.12-18a</a:t>
            </a:r>
            <a:endParaRPr lang="en-US" sz="3200" b="1" dirty="0">
              <a:solidFill>
                <a:schemeClr val="bg1"/>
              </a:solidFill>
            </a:endParaRPr>
          </a:p>
        </p:txBody>
      </p:sp>
    </p:spTree>
    <p:extLst>
      <p:ext uri="{BB962C8B-B14F-4D97-AF65-F5344CB8AC3E}">
        <p14:creationId xmlns:p14="http://schemas.microsoft.com/office/powerpoint/2010/main" val="212567333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6338" t="16636" r="36174" b="18777"/>
          <a:stretch/>
        </p:blipFill>
        <p:spPr>
          <a:xfrm>
            <a:off x="0" y="0"/>
            <a:ext cx="4389120" cy="6858000"/>
          </a:xfrm>
          <a:prstGeom prst="rect">
            <a:avLst/>
          </a:prstGeom>
        </p:spPr>
      </p:pic>
      <p:sp>
        <p:nvSpPr>
          <p:cNvPr id="5" name="TextBox 4"/>
          <p:cNvSpPr txBox="1"/>
          <p:nvPr/>
        </p:nvSpPr>
        <p:spPr>
          <a:xfrm>
            <a:off x="4039736" y="0"/>
            <a:ext cx="5104263" cy="6986528"/>
          </a:xfrm>
          <a:prstGeom prst="rect">
            <a:avLst/>
          </a:prstGeom>
          <a:solidFill>
            <a:schemeClr val="bg2">
              <a:lumMod val="50000"/>
            </a:schemeClr>
          </a:solidFill>
        </p:spPr>
        <p:txBody>
          <a:bodyPr wrap="square" rtlCol="0">
            <a:spAutoFit/>
          </a:bodyPr>
          <a:lstStyle/>
          <a:p>
            <a:r>
              <a:rPr lang="en-US" sz="3200" dirty="0" smtClean="0">
                <a:solidFill>
                  <a:schemeClr val="bg1"/>
                </a:solidFill>
              </a:rPr>
              <a:t>Philippians 1.12-14 NET:  I want you to know, brothers and sisters, that my situation has actually turned out to advance the gospel:  The whole imperial guard and everyone else knows that I am in prison for the sake of Christ, and most of the brothers and sisters, having confidence in the Lord because of my imprisonment, now more than ever dare to speak the word fearlessly.</a:t>
            </a:r>
            <a:endParaRPr lang="en-US" sz="3200" dirty="0">
              <a:solidFill>
                <a:schemeClr val="bg1"/>
              </a:solidFill>
            </a:endParaRPr>
          </a:p>
        </p:txBody>
      </p:sp>
    </p:spTree>
    <p:extLst>
      <p:ext uri="{BB962C8B-B14F-4D97-AF65-F5344CB8AC3E}">
        <p14:creationId xmlns:p14="http://schemas.microsoft.com/office/powerpoint/2010/main" val="585240212"/>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3999" cy="5509200"/>
          </a:xfrm>
          <a:prstGeom prst="rect">
            <a:avLst/>
          </a:prstGeom>
          <a:noFill/>
        </p:spPr>
        <p:txBody>
          <a:bodyPr wrap="square" rtlCol="0">
            <a:spAutoFit/>
          </a:bodyPr>
          <a:lstStyle/>
          <a:p>
            <a:r>
              <a:rPr lang="en-US" sz="3200" dirty="0" smtClean="0">
                <a:solidFill>
                  <a:schemeClr val="bg1"/>
                </a:solidFill>
              </a:rPr>
              <a:t>Philippians 1.12-14 NET:  I want you to know, </a:t>
            </a:r>
          </a:p>
          <a:p>
            <a:r>
              <a:rPr lang="en-US" sz="3200" b="1" dirty="0" smtClean="0">
                <a:solidFill>
                  <a:srgbClr val="FFFF00"/>
                </a:solidFill>
              </a:rPr>
              <a:t>brothers and sisters</a:t>
            </a:r>
            <a:r>
              <a:rPr lang="en-US" sz="3200" dirty="0" smtClean="0">
                <a:solidFill>
                  <a:schemeClr val="bg1"/>
                </a:solidFill>
              </a:rPr>
              <a:t>, that my situation has actually turned out to advance the gospel:  The whole imperial guard and everyone else knows that I am in prison for the sake of Christ, and most of the brothers and sisters, having confidence in the Lord because of my imprisonment, now more than ever dare to speak the word fearlessly.</a:t>
            </a:r>
          </a:p>
          <a:p>
            <a:endParaRPr lang="en-US" sz="3200" dirty="0">
              <a:solidFill>
                <a:schemeClr val="bg1"/>
              </a:solidFill>
            </a:endParaRPr>
          </a:p>
          <a:p>
            <a:r>
              <a:rPr lang="el-GR" sz="3200" b="1" dirty="0">
                <a:solidFill>
                  <a:srgbClr val="FFFF00"/>
                </a:solidFill>
                <a:latin typeface="Times New Roman" panose="02020603050405020304" pitchFamily="18" charset="0"/>
                <a:cs typeface="Times New Roman" panose="02020603050405020304" pitchFamily="18" charset="0"/>
              </a:rPr>
              <a:t>ἀδελφοί </a:t>
            </a:r>
            <a:r>
              <a:rPr lang="en-US" sz="3200" b="1" dirty="0" smtClean="0">
                <a:solidFill>
                  <a:srgbClr val="FFFF00"/>
                </a:solidFill>
                <a:latin typeface="Times New Roman" panose="02020603050405020304" pitchFamily="18" charset="0"/>
                <a:cs typeface="Times New Roman" panose="02020603050405020304" pitchFamily="18" charset="0"/>
              </a:rPr>
              <a:t>= </a:t>
            </a:r>
            <a:r>
              <a:rPr lang="en-US" sz="3200" dirty="0" smtClean="0">
                <a:solidFill>
                  <a:srgbClr val="FFFF00"/>
                </a:solidFill>
                <a:cs typeface="Times New Roman" panose="02020603050405020304" pitchFamily="18" charset="0"/>
              </a:rPr>
              <a:t>brothers; brothers and sisters; </a:t>
            </a:r>
          </a:p>
          <a:p>
            <a:r>
              <a:rPr lang="en-US" sz="3200" dirty="0">
                <a:solidFill>
                  <a:srgbClr val="FFFF00"/>
                </a:solidFill>
                <a:cs typeface="Times New Roman" panose="02020603050405020304" pitchFamily="18" charset="0"/>
              </a:rPr>
              <a:t>	</a:t>
            </a:r>
            <a:r>
              <a:rPr lang="en-US" sz="3200" dirty="0" smtClean="0">
                <a:solidFill>
                  <a:srgbClr val="FFFF00"/>
                </a:solidFill>
                <a:cs typeface="Times New Roman" panose="02020603050405020304" pitchFamily="18" charset="0"/>
              </a:rPr>
              <a:t>	or fellow members</a:t>
            </a:r>
            <a:endParaRPr lang="en-US" sz="3200" dirty="0">
              <a:solidFill>
                <a:srgbClr val="FFFF00"/>
              </a:solidFill>
              <a:cs typeface="Times New Roman" panose="02020603050405020304" pitchFamily="18" charset="0"/>
            </a:endParaRPr>
          </a:p>
        </p:txBody>
      </p:sp>
      <p:sp>
        <p:nvSpPr>
          <p:cNvPr id="2" name="Oval 1"/>
          <p:cNvSpPr/>
          <p:nvPr/>
        </p:nvSpPr>
        <p:spPr>
          <a:xfrm>
            <a:off x="0" y="395785"/>
            <a:ext cx="3534770" cy="750627"/>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7084722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3999" cy="4524315"/>
          </a:xfrm>
          <a:prstGeom prst="rect">
            <a:avLst/>
          </a:prstGeom>
          <a:noFill/>
        </p:spPr>
        <p:txBody>
          <a:bodyPr wrap="square" rtlCol="0">
            <a:spAutoFit/>
          </a:bodyPr>
          <a:lstStyle/>
          <a:p>
            <a:r>
              <a:rPr lang="en-US" sz="3200" dirty="0" smtClean="0">
                <a:solidFill>
                  <a:schemeClr val="bg1"/>
                </a:solidFill>
              </a:rPr>
              <a:t>Philippians 1.12-14 NET:  </a:t>
            </a:r>
            <a:r>
              <a:rPr lang="en-US" sz="3200" b="1" u="sng" dirty="0" smtClean="0">
                <a:solidFill>
                  <a:srgbClr val="FFFF00"/>
                </a:solidFill>
              </a:rPr>
              <a:t>I want you to know</a:t>
            </a:r>
            <a:r>
              <a:rPr lang="en-US" sz="3200" dirty="0" smtClean="0">
                <a:solidFill>
                  <a:schemeClr val="bg1"/>
                </a:solidFill>
              </a:rPr>
              <a:t>, </a:t>
            </a:r>
          </a:p>
          <a:p>
            <a:r>
              <a:rPr lang="en-US" sz="3200" dirty="0" smtClean="0">
                <a:solidFill>
                  <a:schemeClr val="bg1"/>
                </a:solidFill>
              </a:rPr>
              <a:t>brothers and sisters, that my situation has actually turned out to advance the gospel:  The whole imperial guard and everyone else knows that I am in prison for the sake of Christ, and most of the brothers and sisters, having confidence in the Lord because of my imprisonment, now more than ever dare to speak the word fearlessly.</a:t>
            </a:r>
          </a:p>
          <a:p>
            <a:endParaRPr lang="en-US" sz="3200" dirty="0">
              <a:solidFill>
                <a:schemeClr val="bg1"/>
              </a:solidFill>
            </a:endParaRPr>
          </a:p>
        </p:txBody>
      </p:sp>
    </p:spTree>
    <p:extLst>
      <p:ext uri="{BB962C8B-B14F-4D97-AF65-F5344CB8AC3E}">
        <p14:creationId xmlns:p14="http://schemas.microsoft.com/office/powerpoint/2010/main" val="129027785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3999" cy="4524315"/>
          </a:xfrm>
          <a:prstGeom prst="rect">
            <a:avLst/>
          </a:prstGeom>
          <a:noFill/>
        </p:spPr>
        <p:txBody>
          <a:bodyPr wrap="square" rtlCol="0">
            <a:spAutoFit/>
          </a:bodyPr>
          <a:lstStyle/>
          <a:p>
            <a:r>
              <a:rPr lang="en-US" sz="3200" dirty="0" smtClean="0">
                <a:solidFill>
                  <a:schemeClr val="bg1"/>
                </a:solidFill>
              </a:rPr>
              <a:t>Philippians 1.12-14 NET:  I want you to know, </a:t>
            </a:r>
          </a:p>
          <a:p>
            <a:r>
              <a:rPr lang="en-US" sz="3200" dirty="0" smtClean="0">
                <a:solidFill>
                  <a:schemeClr val="bg1"/>
                </a:solidFill>
              </a:rPr>
              <a:t>brothers and sisters, that </a:t>
            </a:r>
            <a:r>
              <a:rPr lang="en-US" sz="3200" b="1" u="sng" dirty="0" smtClean="0">
                <a:solidFill>
                  <a:srgbClr val="FFFF00"/>
                </a:solidFill>
              </a:rPr>
              <a:t>my situation has actually turned out to advance the gospel</a:t>
            </a:r>
            <a:r>
              <a:rPr lang="en-US" sz="3200" dirty="0" smtClean="0">
                <a:solidFill>
                  <a:schemeClr val="bg1"/>
                </a:solidFill>
              </a:rPr>
              <a:t>:  The whole imperial guard and everyone else knows that I am in prison for the sake of Christ, and most of the brothers and sisters, having confidence in the Lord because of my imprisonment, now more than ever dare to speak the word fearlessly.</a:t>
            </a:r>
          </a:p>
          <a:p>
            <a:endParaRPr lang="en-US" sz="3200" dirty="0">
              <a:solidFill>
                <a:schemeClr val="bg1"/>
              </a:solidFill>
            </a:endParaRPr>
          </a:p>
        </p:txBody>
      </p:sp>
    </p:spTree>
    <p:extLst>
      <p:ext uri="{BB962C8B-B14F-4D97-AF65-F5344CB8AC3E}">
        <p14:creationId xmlns:p14="http://schemas.microsoft.com/office/powerpoint/2010/main" val="418863295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3999" cy="6001643"/>
          </a:xfrm>
          <a:prstGeom prst="rect">
            <a:avLst/>
          </a:prstGeom>
          <a:noFill/>
        </p:spPr>
        <p:txBody>
          <a:bodyPr wrap="square" rtlCol="0">
            <a:spAutoFit/>
          </a:bodyPr>
          <a:lstStyle/>
          <a:p>
            <a:r>
              <a:rPr lang="en-US" sz="3200" dirty="0" smtClean="0">
                <a:solidFill>
                  <a:schemeClr val="bg1"/>
                </a:solidFill>
              </a:rPr>
              <a:t>Philippians 1.12-14 NET:  I want you to know, </a:t>
            </a:r>
          </a:p>
          <a:p>
            <a:r>
              <a:rPr lang="en-US" sz="3200" dirty="0" smtClean="0">
                <a:solidFill>
                  <a:schemeClr val="bg1"/>
                </a:solidFill>
              </a:rPr>
              <a:t>brothers and sisters, that </a:t>
            </a:r>
            <a:r>
              <a:rPr lang="en-US" sz="3200" b="1" dirty="0" smtClean="0">
                <a:solidFill>
                  <a:srgbClr val="FFFF00"/>
                </a:solidFill>
              </a:rPr>
              <a:t>my situation has actually turned out to advance the gospel</a:t>
            </a:r>
            <a:r>
              <a:rPr lang="en-US" sz="3200" dirty="0" smtClean="0">
                <a:solidFill>
                  <a:schemeClr val="bg1"/>
                </a:solidFill>
              </a:rPr>
              <a:t>:  The whole imperial guard and everyone else knows that I am in prison for the sake of Christ, and most of the brothers and sisters, having confidence in the Lord because of my imprisonment, now more than ever dare to speak the word fearlessly.</a:t>
            </a:r>
          </a:p>
          <a:p>
            <a:pPr algn="r"/>
            <a:r>
              <a:rPr lang="el-GR" sz="3200" b="1" dirty="0" smtClean="0">
                <a:solidFill>
                  <a:srgbClr val="FFFF00"/>
                </a:solidFill>
                <a:latin typeface="Times New Roman" panose="02020603050405020304" pitchFamily="18" charset="0"/>
                <a:cs typeface="Times New Roman" panose="02020603050405020304" pitchFamily="18" charset="0"/>
              </a:rPr>
              <a:t>μᾶλλον</a:t>
            </a:r>
            <a:r>
              <a:rPr lang="el-GR" sz="3200" b="1" dirty="0" smtClean="0">
                <a:solidFill>
                  <a:srgbClr val="FFFF00"/>
                </a:solidFill>
              </a:rPr>
              <a:t> </a:t>
            </a:r>
            <a:r>
              <a:rPr lang="en-US" sz="3200" b="1" dirty="0" smtClean="0">
                <a:solidFill>
                  <a:srgbClr val="FFFF00"/>
                </a:solidFill>
              </a:rPr>
              <a:t>= </a:t>
            </a:r>
            <a:r>
              <a:rPr lang="en-US" sz="3200" b="1" dirty="0" smtClean="0">
                <a:solidFill>
                  <a:srgbClr val="FFFF00"/>
                </a:solidFill>
              </a:rPr>
              <a:t>“actually” </a:t>
            </a:r>
            <a:r>
              <a:rPr lang="en-US" sz="3200" b="1" dirty="0" smtClean="0">
                <a:solidFill>
                  <a:srgbClr val="FFFF00"/>
                </a:solidFill>
              </a:rPr>
              <a:t>here; </a:t>
            </a:r>
          </a:p>
          <a:p>
            <a:pPr algn="r"/>
            <a:r>
              <a:rPr lang="en-US" sz="3200" b="1" dirty="0" smtClean="0">
                <a:solidFill>
                  <a:srgbClr val="FFFF00"/>
                </a:solidFill>
              </a:rPr>
              <a:t>“more” in other contexts</a:t>
            </a:r>
          </a:p>
          <a:p>
            <a:r>
              <a:rPr lang="el-GR" sz="3200" b="1" dirty="0" smtClean="0">
                <a:solidFill>
                  <a:srgbClr val="FFFF00"/>
                </a:solidFill>
                <a:latin typeface="Times New Roman" panose="02020603050405020304" pitchFamily="18" charset="0"/>
                <a:cs typeface="Times New Roman" panose="02020603050405020304" pitchFamily="18" charset="0"/>
              </a:rPr>
              <a:t>προκοπή</a:t>
            </a:r>
            <a:r>
              <a:rPr lang="en-US" sz="3200" dirty="0" smtClean="0">
                <a:solidFill>
                  <a:srgbClr val="FFFF00"/>
                </a:solidFill>
              </a:rPr>
              <a:t> </a:t>
            </a:r>
            <a:r>
              <a:rPr lang="en-US" sz="3200" b="1" dirty="0" smtClean="0">
                <a:solidFill>
                  <a:srgbClr val="FFFF00"/>
                </a:solidFill>
              </a:rPr>
              <a:t>= advance</a:t>
            </a:r>
          </a:p>
          <a:p>
            <a:r>
              <a:rPr lang="el-GR" sz="3200" b="1" dirty="0" smtClean="0">
                <a:solidFill>
                  <a:srgbClr val="FFFF00"/>
                </a:solidFill>
                <a:latin typeface="Times New Roman" panose="02020603050405020304" pitchFamily="18" charset="0"/>
                <a:cs typeface="Times New Roman" panose="02020603050405020304" pitchFamily="18" charset="0"/>
              </a:rPr>
              <a:t>προ</a:t>
            </a:r>
            <a:r>
              <a:rPr lang="el-GR" sz="3200" b="1" dirty="0" smtClean="0">
                <a:solidFill>
                  <a:schemeClr val="bg1"/>
                </a:solidFill>
                <a:latin typeface="Times New Roman" panose="02020603050405020304" pitchFamily="18" charset="0"/>
                <a:cs typeface="Times New Roman" panose="02020603050405020304" pitchFamily="18" charset="0"/>
              </a:rPr>
              <a:t>σ</a:t>
            </a:r>
            <a:r>
              <a:rPr lang="el-GR" sz="3200" b="1" dirty="0" smtClean="0">
                <a:solidFill>
                  <a:srgbClr val="FFFF00"/>
                </a:solidFill>
                <a:latin typeface="Times New Roman" panose="02020603050405020304" pitchFamily="18" charset="0"/>
                <a:cs typeface="Times New Roman" panose="02020603050405020304" pitchFamily="18" charset="0"/>
              </a:rPr>
              <a:t>κοπή</a:t>
            </a:r>
            <a:r>
              <a:rPr lang="en-US" sz="3200" b="1" dirty="0" smtClean="0">
                <a:solidFill>
                  <a:srgbClr val="FFFF00"/>
                </a:solidFill>
              </a:rPr>
              <a:t> = hindrance</a:t>
            </a:r>
            <a:endParaRPr lang="en-US" sz="3200" b="1" dirty="0">
              <a:solidFill>
                <a:srgbClr val="FFFF00"/>
              </a:solidFill>
            </a:endParaRPr>
          </a:p>
        </p:txBody>
      </p:sp>
      <p:sp>
        <p:nvSpPr>
          <p:cNvPr id="3" name="Oval 2"/>
          <p:cNvSpPr/>
          <p:nvPr/>
        </p:nvSpPr>
        <p:spPr>
          <a:xfrm>
            <a:off x="7096836" y="450376"/>
            <a:ext cx="1501254" cy="750627"/>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2376985" y="943971"/>
            <a:ext cx="1553570" cy="652818"/>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8963299"/>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6338" t="16636" r="36174" b="18777"/>
          <a:stretch/>
        </p:blipFill>
        <p:spPr>
          <a:xfrm>
            <a:off x="0" y="0"/>
            <a:ext cx="4389120" cy="6858000"/>
          </a:xfrm>
          <a:prstGeom prst="rect">
            <a:avLst/>
          </a:prstGeom>
        </p:spPr>
      </p:pic>
      <p:sp>
        <p:nvSpPr>
          <p:cNvPr id="5" name="TextBox 4"/>
          <p:cNvSpPr txBox="1"/>
          <p:nvPr/>
        </p:nvSpPr>
        <p:spPr>
          <a:xfrm>
            <a:off x="3657600" y="0"/>
            <a:ext cx="5486400" cy="7232749"/>
          </a:xfrm>
          <a:prstGeom prst="rect">
            <a:avLst/>
          </a:prstGeom>
          <a:solidFill>
            <a:schemeClr val="bg2">
              <a:lumMod val="50000"/>
            </a:schemeClr>
          </a:solidFill>
        </p:spPr>
        <p:txBody>
          <a:bodyPr wrap="square" rtlCol="0">
            <a:spAutoFit/>
          </a:bodyPr>
          <a:lstStyle/>
          <a:p>
            <a:endParaRPr lang="en-US" sz="3000" dirty="0" smtClean="0"/>
          </a:p>
          <a:p>
            <a:r>
              <a:rPr lang="en-US" sz="3200" dirty="0" smtClean="0">
                <a:solidFill>
                  <a:schemeClr val="bg1"/>
                </a:solidFill>
              </a:rPr>
              <a:t>1-2: authors are slaves of Christ; readers are saints in Christ</a:t>
            </a:r>
          </a:p>
          <a:p>
            <a:pPr>
              <a:spcBef>
                <a:spcPts val="3000"/>
              </a:spcBef>
            </a:pPr>
            <a:r>
              <a:rPr lang="en-US" sz="3200" dirty="0" smtClean="0">
                <a:solidFill>
                  <a:schemeClr val="bg1"/>
                </a:solidFill>
              </a:rPr>
              <a:t>3-8: authors thankful for past partnership of readers in the gospel mission, confident God will complete that work in them</a:t>
            </a:r>
          </a:p>
          <a:p>
            <a:pPr>
              <a:spcBef>
                <a:spcPts val="3000"/>
              </a:spcBef>
            </a:pPr>
            <a:r>
              <a:rPr lang="en-US" sz="3200" dirty="0" smtClean="0">
                <a:solidFill>
                  <a:schemeClr val="bg1"/>
                </a:solidFill>
              </a:rPr>
              <a:t>9-11: authors pray the readers grow spiritually to discern what is of God [trusting this will result in continued partnership for the gospel mission]</a:t>
            </a:r>
          </a:p>
          <a:p>
            <a:endParaRPr lang="en-US" sz="3200" dirty="0" smtClean="0"/>
          </a:p>
        </p:txBody>
      </p:sp>
    </p:spTree>
    <p:extLst>
      <p:ext uri="{BB962C8B-B14F-4D97-AF65-F5344CB8AC3E}">
        <p14:creationId xmlns:p14="http://schemas.microsoft.com/office/powerpoint/2010/main" val="2793886800"/>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3999" cy="4524315"/>
          </a:xfrm>
          <a:prstGeom prst="rect">
            <a:avLst/>
          </a:prstGeom>
          <a:noFill/>
        </p:spPr>
        <p:txBody>
          <a:bodyPr wrap="square" rtlCol="0">
            <a:spAutoFit/>
          </a:bodyPr>
          <a:lstStyle/>
          <a:p>
            <a:r>
              <a:rPr lang="en-US" sz="3200" dirty="0" smtClean="0">
                <a:solidFill>
                  <a:schemeClr val="bg1"/>
                </a:solidFill>
              </a:rPr>
              <a:t>Philippians 1.12-14 NET:  I want you to know, </a:t>
            </a:r>
          </a:p>
          <a:p>
            <a:r>
              <a:rPr lang="en-US" sz="3200" dirty="0" smtClean="0">
                <a:solidFill>
                  <a:schemeClr val="bg1"/>
                </a:solidFill>
              </a:rPr>
              <a:t>brothers and sisters, that my situation has actually turned out to advance the gospel:  </a:t>
            </a:r>
            <a:r>
              <a:rPr lang="en-US" sz="3200" b="1" u="sng" dirty="0" smtClean="0">
                <a:solidFill>
                  <a:srgbClr val="FFFF00"/>
                </a:solidFill>
              </a:rPr>
              <a:t>The whole imperial guard and everyone else</a:t>
            </a:r>
            <a:r>
              <a:rPr lang="en-US" sz="3200" dirty="0" smtClean="0">
                <a:solidFill>
                  <a:schemeClr val="bg1"/>
                </a:solidFill>
              </a:rPr>
              <a:t> knows that I am in prison for the sake of Christ, and most of the brothers and sisters, having confidence in the Lord because of my imprisonment, now more than ever dare to speak the word fearlessly.</a:t>
            </a:r>
          </a:p>
          <a:p>
            <a:endParaRPr lang="en-US" sz="3200" dirty="0">
              <a:solidFill>
                <a:schemeClr val="bg1"/>
              </a:solidFill>
            </a:endParaRPr>
          </a:p>
        </p:txBody>
      </p:sp>
    </p:spTree>
    <p:extLst>
      <p:ext uri="{BB962C8B-B14F-4D97-AF65-F5344CB8AC3E}">
        <p14:creationId xmlns:p14="http://schemas.microsoft.com/office/powerpoint/2010/main" val="2035267913"/>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5" name="TextBox 4"/>
          <p:cNvSpPr txBox="1"/>
          <p:nvPr/>
        </p:nvSpPr>
        <p:spPr>
          <a:xfrm>
            <a:off x="0" y="0"/>
            <a:ext cx="9143999" cy="6617196"/>
          </a:xfrm>
          <a:prstGeom prst="rect">
            <a:avLst/>
          </a:prstGeom>
          <a:noFill/>
        </p:spPr>
        <p:txBody>
          <a:bodyPr wrap="square" rtlCol="0">
            <a:spAutoFit/>
          </a:bodyPr>
          <a:lstStyle/>
          <a:p>
            <a:r>
              <a:rPr lang="en-US" sz="3200" dirty="0" smtClean="0">
                <a:solidFill>
                  <a:schemeClr val="bg1"/>
                </a:solidFill>
              </a:rPr>
              <a:t>Philippians 1.12-14 NET:  I want you to know, </a:t>
            </a:r>
          </a:p>
          <a:p>
            <a:r>
              <a:rPr lang="en-US" sz="3200" dirty="0" smtClean="0">
                <a:solidFill>
                  <a:schemeClr val="bg1"/>
                </a:solidFill>
              </a:rPr>
              <a:t>brothers and sisters, that my situation has actually turned out to advance the gospel:  The whole imperial guard and everyone else knows that </a:t>
            </a:r>
            <a:r>
              <a:rPr lang="en-US" sz="3200" b="1" u="sng" dirty="0" smtClean="0">
                <a:solidFill>
                  <a:srgbClr val="FFFF00"/>
                </a:solidFill>
              </a:rPr>
              <a:t>I am in prison for the sake of Christ</a:t>
            </a:r>
            <a:r>
              <a:rPr lang="en-US" sz="3200" dirty="0" smtClean="0">
                <a:solidFill>
                  <a:schemeClr val="bg1"/>
                </a:solidFill>
              </a:rPr>
              <a:t>, and most of the brothers and sisters, having confidence in the Lord because of my imprisonment, now more than ever dare to speak the word fearlessly.</a:t>
            </a:r>
          </a:p>
          <a:p>
            <a:pPr marL="457200" indent="-457200">
              <a:spcBef>
                <a:spcPts val="1200"/>
              </a:spcBef>
              <a:buFont typeface="Wingdings 2" panose="05020102010507070707" pitchFamily="18" charset="2"/>
              <a:buChar char=""/>
            </a:pPr>
            <a:r>
              <a:rPr lang="en-US" sz="3200" dirty="0" smtClean="0">
                <a:solidFill>
                  <a:srgbClr val="FFFF00"/>
                </a:solidFill>
              </a:rPr>
              <a:t>because publically defended the gospel</a:t>
            </a:r>
          </a:p>
          <a:p>
            <a:pPr marL="457200" indent="-457200">
              <a:spcBef>
                <a:spcPts val="1200"/>
              </a:spcBef>
              <a:buFont typeface="Wingdings 2" panose="05020102010507070707" pitchFamily="18" charset="2"/>
              <a:buChar char=""/>
            </a:pPr>
            <a:r>
              <a:rPr lang="en-US" sz="3200" dirty="0" smtClean="0">
                <a:solidFill>
                  <a:srgbClr val="FFFF00"/>
                </a:solidFill>
              </a:rPr>
              <a:t>because would not forsake defending the gospel</a:t>
            </a:r>
          </a:p>
          <a:p>
            <a:pPr marL="457200" indent="-457200">
              <a:spcBef>
                <a:spcPts val="1200"/>
              </a:spcBef>
              <a:buFont typeface="Wingdings 2" panose="05020102010507070707" pitchFamily="18" charset="2"/>
              <a:buChar char=""/>
            </a:pPr>
            <a:r>
              <a:rPr lang="en-US" sz="3200" dirty="0" smtClean="0">
                <a:solidFill>
                  <a:srgbClr val="FFFF00"/>
                </a:solidFill>
              </a:rPr>
              <a:t>because God wanted him there to share the gospel</a:t>
            </a:r>
          </a:p>
          <a:p>
            <a:pPr marL="457200" indent="-457200">
              <a:spcBef>
                <a:spcPts val="1200"/>
              </a:spcBef>
              <a:buFont typeface="Wingdings 2" panose="05020102010507070707" pitchFamily="18" charset="2"/>
              <a:buChar char=""/>
            </a:pPr>
            <a:r>
              <a:rPr lang="en-US" sz="3200" dirty="0" smtClean="0">
                <a:solidFill>
                  <a:srgbClr val="FFFF00"/>
                </a:solidFill>
              </a:rPr>
              <a:t>because this is discipleship “in Christ”</a:t>
            </a:r>
            <a:endParaRPr lang="en-US" sz="3200" dirty="0">
              <a:solidFill>
                <a:srgbClr val="FFFF00"/>
              </a:solidFill>
            </a:endParaRPr>
          </a:p>
        </p:txBody>
      </p:sp>
    </p:spTree>
    <p:extLst>
      <p:ext uri="{BB962C8B-B14F-4D97-AF65-F5344CB8AC3E}">
        <p14:creationId xmlns:p14="http://schemas.microsoft.com/office/powerpoint/2010/main" val="1240198694"/>
      </p:ext>
    </p:extLst>
  </p:cSld>
  <p:clrMapOvr>
    <a:masterClrMapping/>
  </p:clrMapOvr>
  <mc:AlternateContent xmlns:mc="http://schemas.openxmlformats.org/markup-compatibility/2006" xmlns:p14="http://schemas.microsoft.com/office/powerpoint/2010/main">
    <mc:Choice Requires="p14">
      <p:transition spd="slow" p14:dur="20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TotalTime>
  <Words>1558</Words>
  <Application>Microsoft Office PowerPoint</Application>
  <PresentationFormat>On-screen Show (4:3)</PresentationFormat>
  <Paragraphs>55</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Times New Roman</vt:lpstr>
      <vt:lpstr>Wingdings 2</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14</cp:revision>
  <dcterms:created xsi:type="dcterms:W3CDTF">2016-08-03T16:43:45Z</dcterms:created>
  <dcterms:modified xsi:type="dcterms:W3CDTF">2016-08-09T12:26:44Z</dcterms:modified>
</cp:coreProperties>
</file>